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gif" ContentType="image/gif"/>
  <Default Extension="mp3" ContentType="audio/mpeg"/>
  <Default Extension="svg" ContentType="image/svg+xml"/>
  <Default Extension="fntdata" ContentType="application/x-fontdat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11150" cy="7315200"/>
  <p:notesSz cx="6858000" cy="9144000"/>
  <p:embeddedFontLst>
    <p:embeddedFont>
      <p:font typeface="Montserrat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8C49C-978A-4A51-AB67-CA8B55E0B363}" v="20" dt="2024-10-18T10:56:20+00:00"/>
  </p1510:revLst>
</p1510:revInfo>
</file>

<file path=ppt/tableStyles.xml><?xml version="1.0" encoding="utf-8"?>
<a:tblStyleLst xmlns:a="http://schemas.openxmlformats.org/drawingml/2006/main" def="{ECEABFD6-DEF5-4B08-A064-399E52D03A91}">
  <a:tblStyle styleId="{ECEABFD6-DEF5-4B08-A064-399E52D03A91}" styleName="Visme - Default">
    <a:wholeTbl>
      <a:tcTxStyle>
        <a:fontRef idx="minor">
          <a:prstClr val="black"/>
        </a:fontRef>
        <a:prstClr val="black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EAF3F3"/>
          </a:solidFill>
        </a:fill>
      </a:tcStyle>
    </a:band2H>
    <a:firstRow>
      <a:tcTxStyle>
        <a:fontRef idx="minor">
          <a:srgbClr val="FFFFFF"/>
        </a:fontRef>
        <a:srgbClr val="FFFFFF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4682B4"/>
          </a:solidFill>
        </a:fill>
      </a:tcStyle>
    </a:firstRow>
  </a:tblStyle>
  <a:tblStyle styleId="{250974F7-19B4-4E8B-8F88-A368280DB3C5}" styleName="Visme - Dark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34495E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34495E"/>
              </a:solidFill>
            </a:ln>
          </a:bottom>
          <a:insideH>
            <a:ln w="12700" cmpd="sng">
              <a:solidFill>
                <a:srgbClr val="34495E"/>
              </a:solidFill>
            </a:ln>
          </a:insideH>
          <a:insideV>
            <a:ln w="12700" cmpd="sng">
              <a:solidFill>
                <a:srgbClr val="34495E"/>
              </a:solidFill>
            </a:ln>
          </a:insideV>
        </a:tcBdr>
        <a:fill>
          <a:solidFill>
            <a:srgbClr val="34495E"/>
          </a:solidFill>
        </a:fill>
      </a:tcStyle>
    </a:wholeTbl>
    <a:firstRow>
      <a:tcTxStyle>
        <a:fontRef idx="minor">
          <a:srgbClr val="DDDD55"/>
        </a:fontRef>
        <a:srgbClr val="DDDD55"/>
      </a:tcTxStyle>
    </a:firstRow>
  </a:tblStyle>
  <a:tblStyle styleId="{D6B0A444-BE85-4B0B-AF8B-2701F9732221}" styleName="Visme - Light">
    <a:wholeTbl>
      <a:tcTxStyle>
        <a:fontRef idx="minor">
          <a:srgbClr val="818181"/>
        </a:fontRef>
        <a:srgbClr val="818181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DAE4EA"/>
          </a:solidFill>
        </a:fill>
      </a:tcStyle>
    </a:wholeTbl>
    <a:firstRow>
      <a:tcTxStyle b="on">
        <a:fontRef idx="minor">
          <a:srgbClr val="818181"/>
        </a:fontRef>
        <a:srgbClr val="818181"/>
      </a:tcTxStyle>
    </a:firstRow>
  </a:tblStyle>
  <a:tblStyle styleId="{D801C701-60A8-4CDB-9F91-86469C498BE4}" styleName="Visme - Dark with blue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717274"/>
          </a:solidFill>
        </a:fill>
      </a:tcStyle>
    </a:wholeTbl>
    <a:firstRow>
      <a:tcTxStyle b="on">
        <a:fontRef idx="minor">
          <a:srgbClr val="FFFFFF"/>
        </a:fontRef>
        <a:srgbClr val="FFFFFF"/>
      </a:tcTxStyle>
      <a:tcStyle>
        <a:fill>
          <a:solidFill>
            <a:srgbClr val="40A0F7"/>
          </a:solidFill>
        </a:fill>
      </a:tcStyle>
    </a:firstRow>
  </a:tblStyle>
  <a:tblStyle styleId="{CB79AEA9-4FA3-4525-A49E-7F1D2E6B107D}" styleName="Visme - Blue with Navy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3498DB"/>
          </a:solidFill>
        </a:fill>
      </a:tcStyle>
    </a:wholeTbl>
    <a:firstRow>
      <a:tcStyle>
        <a:fill>
          <a:solidFill>
            <a:srgbClr val="343F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microsoft.com/office/2015/10/relationships/revisionInfo" Target="revisionInfo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429A-90FE-4F33-893D-5F2AADB556A3}" type="datetimeFigureOut">
              <a:rPr lang="en-US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7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smtClean="0"/>
              <a:t>11/18/2019</a:t>
            </a:fld>
            <a:endParaRPr/>
          </a:p>
        </p:txBody>
      </p:sp>
      <p:sp>
        <p:nvSpPr>
          <p:cNvPr id="5" name="Bottom colontit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1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4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0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2436-246E-C341-8F9A-0B4F34C07184}" type="datetimeFigureOut">
              <a:rPr lang="en-US" smtClean="0"/>
              <a:pPr/>
              <a:t>10/28/2018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9F9"/>
        </a:solidFill>
        <a:effectLst/>
      </p:bgPr>
    </p:bg>
    <p:spTree>
      <p:nvGrpSpPr>
        <p:cNvPr id="1" name="Cover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6286500" y="2667000"/>
            <a:ext cx="6727611" cy="866775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4425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Pandas Optimization</a:t>
            </a:r>
          </a:p>
        </p:txBody>
      </p:sp>
      <p:pic>
        <p:nvPicPr>
          <p:cNvPr id="3" name="Milad Fakurian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8200" y="-33834"/>
            <a:ext cx="4929025" cy="7382868"/>
          </a:xfrm>
          <a:prstGeom prst="rect">
            <a:avLst/>
          </a:prstGeom>
        </p:spPr>
      </p:pic>
      <p:pic>
        <p:nvPicPr>
          <p:cNvPr id="4" name="Interaction6-O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1944350" y="6268476"/>
            <a:ext cx="578974" cy="578974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6286500" y="6124575"/>
            <a:ext cx="5892586" cy="8001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16667"/>
              </a:lnSpc>
            </a:pPr>
            <a:r>
              <a:rPr sz="1725" spc="150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Understanding Pandas Optimization</a:t>
            </a:r>
          </a:p>
          <a:p>
            <a:pPr algn="l" hangingPunct="0">
              <a:lnSpc>
                <a:spcPct val="116667"/>
              </a:lnSpc>
            </a:pPr>
            <a:r>
              <a:rPr sz="1725" spc="150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- Pranali Bose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Table of Contents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 Container"/>
          <p:cNvSpPr/>
          <p:nvPr/>
        </p:nvSpPr>
        <p:spPr>
          <a:xfrm>
            <a:off x="5759830" y="595312"/>
            <a:ext cx="498377" cy="498377"/>
          </a:xfrm>
          <a:prstGeom prst="ellipse">
            <a:avLst/>
          </a:prstGeom>
          <a:solidFill>
            <a:srgbClr val="F7F9F9"/>
          </a:solidFill>
        </p:spPr>
        <p:txBody>
          <a:bodyPr spcFirstLastPara="0" anchor="ctr" tIns="0" bIns="0" lIns="0" rIns="0"/>
          <a:lstStyle/>
          <a:p>
            <a:pPr algn="ctr" hangingPunct="0">
              <a:lnSpc>
                <a:spcPct val="100000"/>
              </a:lnSpc>
            </a:pPr>
            <a:r>
              <a:rPr sz="1425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01</a:t>
            </a:r>
          </a:p>
        </p:txBody>
      </p:sp>
      <p:sp>
        <p:nvSpPr>
          <p:cNvPr id="3" name="Circle Container copy 5"/>
          <p:cNvSpPr/>
          <p:nvPr/>
        </p:nvSpPr>
        <p:spPr>
          <a:xfrm>
            <a:off x="5759830" y="3810283"/>
            <a:ext cx="498377" cy="498377"/>
          </a:xfrm>
          <a:prstGeom prst="ellipse">
            <a:avLst/>
          </a:prstGeom>
          <a:solidFill>
            <a:srgbClr val="F7F9F9"/>
          </a:solidFill>
        </p:spPr>
        <p:txBody>
          <a:bodyPr spcFirstLastPara="0" anchor="ctr" tIns="0" bIns="0" lIns="0" rIns="0"/>
          <a:lstStyle/>
          <a:p>
            <a:pPr algn="ctr" hangingPunct="0">
              <a:lnSpc>
                <a:spcPct val="100000"/>
              </a:lnSpc>
            </a:pPr>
            <a:r>
              <a:rPr sz="1425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05</a:t>
            </a:r>
          </a:p>
        </p:txBody>
      </p:sp>
      <p:sp>
        <p:nvSpPr>
          <p:cNvPr id="4" name=""/>
          <p:cNvSpPr/>
          <p:nvPr/>
        </p:nvSpPr>
        <p:spPr>
          <a:xfrm>
            <a:off x="6460229" y="1414881"/>
            <a:ext cx="2972743" cy="428625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1575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Best Practice</a:t>
            </a:r>
          </a:p>
        </p:txBody>
      </p:sp>
      <p:sp>
        <p:nvSpPr>
          <p:cNvPr id="5" name=""/>
          <p:cNvSpPr/>
          <p:nvPr/>
        </p:nvSpPr>
        <p:spPr>
          <a:xfrm>
            <a:off x="6460229" y="3022366"/>
            <a:ext cx="4646827" cy="428625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1575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Use Case</a:t>
            </a:r>
          </a:p>
        </p:txBody>
      </p:sp>
      <p:sp>
        <p:nvSpPr>
          <p:cNvPr id="6" name="Rectangle Container"/>
          <p:cNvSpPr/>
          <p:nvPr/>
        </p:nvSpPr>
        <p:spPr>
          <a:xfrm>
            <a:off x="4820519" y="68415"/>
            <a:ext cx="5767514" cy="5655011"/>
          </a:xfrm>
          <a:prstGeom prst="roundRect">
            <a:avLst/>
          </a:prstGeom>
          <a:solidFill>
            <a:srgbClr val="FFFFFF"/>
          </a:solidFill>
        </p:spPr>
        <p:txBody>
          <a:bodyPr spcFirstLastPara="0" anchor="ctr" tIns="0" bIns="0" lIns="0" rIns="0"/>
          <a:lstStyle/>
          <a:p/>
        </p:txBody>
      </p:sp>
      <p:sp>
        <p:nvSpPr>
          <p:cNvPr id="7" name=""/>
          <p:cNvSpPr/>
          <p:nvPr/>
        </p:nvSpPr>
        <p:spPr>
          <a:xfrm>
            <a:off x="6460229" y="3826109"/>
            <a:ext cx="5309278" cy="5334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Q/A</a:t>
            </a:r>
          </a:p>
        </p:txBody>
      </p:sp>
      <p:sp>
        <p:nvSpPr>
          <p:cNvPr id="8" name="Circle Container copy 2"/>
          <p:cNvSpPr/>
          <p:nvPr/>
        </p:nvSpPr>
        <p:spPr>
          <a:xfrm>
            <a:off x="5759830" y="2202798"/>
            <a:ext cx="498377" cy="498377"/>
          </a:xfrm>
          <a:prstGeom prst="ellipse">
            <a:avLst/>
          </a:prstGeom>
          <a:solidFill>
            <a:srgbClr val="F7F9F9"/>
          </a:solidFill>
        </p:spPr>
        <p:txBody>
          <a:bodyPr spcFirstLastPara="0" anchor="ctr" tIns="0" bIns="0" lIns="0" rIns="0"/>
          <a:lstStyle/>
          <a:p>
            <a:pPr algn="ctr" hangingPunct="0">
              <a:lnSpc>
                <a:spcPct val="100000"/>
              </a:lnSpc>
            </a:pPr>
            <a:r>
              <a:rPr sz="1425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03</a:t>
            </a:r>
          </a:p>
        </p:txBody>
      </p:sp>
      <p:sp>
        <p:nvSpPr>
          <p:cNvPr id="9" name=""/>
          <p:cNvSpPr/>
          <p:nvPr/>
        </p:nvSpPr>
        <p:spPr>
          <a:xfrm>
            <a:off x="6460229" y="611139"/>
            <a:ext cx="2972743" cy="5334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Why Optimization</a:t>
            </a:r>
          </a:p>
        </p:txBody>
      </p:sp>
      <p:sp>
        <p:nvSpPr>
          <p:cNvPr id="10" name=""/>
          <p:cNvSpPr/>
          <p:nvPr/>
        </p:nvSpPr>
        <p:spPr>
          <a:xfrm>
            <a:off x="1505594" y="1648717"/>
            <a:ext cx="4619410" cy="695325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3300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Agenda</a:t>
            </a:r>
          </a:p>
        </p:txBody>
      </p:sp>
      <p:sp>
        <p:nvSpPr>
          <p:cNvPr id="11" name=""/>
          <p:cNvSpPr/>
          <p:nvPr/>
        </p:nvSpPr>
        <p:spPr>
          <a:xfrm>
            <a:off x="6460229" y="2218624"/>
            <a:ext cx="4222536" cy="5334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Advanced Techniques</a:t>
            </a:r>
          </a:p>
        </p:txBody>
      </p:sp>
      <p:sp>
        <p:nvSpPr>
          <p:cNvPr id="12" name="Circle Container copy 3"/>
          <p:cNvSpPr/>
          <p:nvPr/>
        </p:nvSpPr>
        <p:spPr>
          <a:xfrm>
            <a:off x="5759830" y="3006540"/>
            <a:ext cx="498377" cy="498377"/>
          </a:xfrm>
          <a:prstGeom prst="ellipse">
            <a:avLst/>
          </a:prstGeom>
          <a:solidFill>
            <a:srgbClr val="F7F9F9"/>
          </a:solidFill>
        </p:spPr>
        <p:txBody>
          <a:bodyPr spcFirstLastPara="0" anchor="ctr" tIns="0" bIns="0" lIns="0" rIns="0"/>
          <a:lstStyle/>
          <a:p>
            <a:pPr algn="ctr" hangingPunct="0">
              <a:lnSpc>
                <a:spcPct val="100000"/>
              </a:lnSpc>
            </a:pPr>
            <a:r>
              <a:rPr sz="1425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04</a:t>
            </a:r>
          </a:p>
        </p:txBody>
      </p:sp>
      <p:sp>
        <p:nvSpPr>
          <p:cNvPr id="13" name="Circle Container copy 1"/>
          <p:cNvSpPr/>
          <p:nvPr/>
        </p:nvSpPr>
        <p:spPr>
          <a:xfrm>
            <a:off x="5759830" y="1399055"/>
            <a:ext cx="498377" cy="498377"/>
          </a:xfrm>
          <a:prstGeom prst="ellipse">
            <a:avLst/>
          </a:prstGeom>
          <a:solidFill>
            <a:srgbClr val="F7F9F9"/>
          </a:solidFill>
        </p:spPr>
        <p:txBody>
          <a:bodyPr spcFirstLastPara="0" anchor="ctr" tIns="0" bIns="0" lIns="0" rIns="0"/>
          <a:lstStyle/>
          <a:p>
            <a:pPr algn="ctr" hangingPunct="0">
              <a:lnSpc>
                <a:spcPct val="100000"/>
              </a:lnSpc>
            </a:pPr>
            <a:r>
              <a:rPr sz="1425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02</a:t>
            </a:r>
          </a:p>
        </p:txBody>
      </p:sp>
      <p:pic>
        <p:nvPicPr>
          <p:cNvPr id="14" name="customLine copy 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-219075" y="3562350"/>
            <a:ext cx="1410585" cy="190500"/>
          </a:xfrm>
          <a:prstGeom prst="rect">
            <a:avLst/>
          </a:prstGeom>
        </p:spPr>
      </p:pic>
      <p:sp>
        <p:nvSpPr>
          <p:cNvPr id="15" name="Circle Container copy 6"/>
          <p:cNvSpPr/>
          <p:nvPr/>
        </p:nvSpPr>
        <p:spPr>
          <a:xfrm>
            <a:off x="5759830" y="601185"/>
            <a:ext cx="498377" cy="498377"/>
          </a:xfrm>
          <a:prstGeom prst="ellipse">
            <a:avLst/>
          </a:prstGeom>
          <a:solidFill>
            <a:srgbClr val="F7F9F9"/>
          </a:solidFill>
        </p:spPr>
        <p:txBody>
          <a:bodyPr spcFirstLastPara="0" anchor="ctr" tIns="0" bIns="0" lIns="0" rIns="0"/>
          <a:lstStyle/>
          <a:p>
            <a:pPr algn="ctr" hangingPunct="0">
              <a:lnSpc>
                <a:spcPct val="100000"/>
              </a:lnSpc>
            </a:pPr>
            <a:r>
              <a:rPr sz="1425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01</a:t>
            </a:r>
          </a:p>
        </p:txBody>
      </p:sp>
      <p:sp>
        <p:nvSpPr>
          <p:cNvPr id="16" name="Circle Container copy 7"/>
          <p:cNvSpPr/>
          <p:nvPr/>
        </p:nvSpPr>
        <p:spPr>
          <a:xfrm>
            <a:off x="5759830" y="3807724"/>
            <a:ext cx="498377" cy="498377"/>
          </a:xfrm>
          <a:prstGeom prst="ellipse">
            <a:avLst/>
          </a:prstGeom>
          <a:solidFill>
            <a:srgbClr val="F7F9F9"/>
          </a:solidFill>
        </p:spPr>
        <p:txBody>
          <a:bodyPr spcFirstLastPara="0" anchor="ctr" tIns="0" bIns="0" lIns="0" rIns="0"/>
          <a:lstStyle/>
          <a:p>
            <a:pPr algn="ctr" hangingPunct="0">
              <a:lnSpc>
                <a:spcPct val="100000"/>
              </a:lnSpc>
            </a:pPr>
            <a:r>
              <a:rPr sz="1425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05</a:t>
            </a:r>
          </a:p>
        </p:txBody>
      </p:sp>
      <p:sp>
        <p:nvSpPr>
          <p:cNvPr id="17" name=""/>
          <p:cNvSpPr/>
          <p:nvPr/>
        </p:nvSpPr>
        <p:spPr>
          <a:xfrm>
            <a:off x="6505575" y="1412081"/>
            <a:ext cx="4222536" cy="5334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Best Practices</a:t>
            </a:r>
          </a:p>
        </p:txBody>
      </p:sp>
      <p:sp>
        <p:nvSpPr>
          <p:cNvPr id="18" name=""/>
          <p:cNvSpPr/>
          <p:nvPr/>
        </p:nvSpPr>
        <p:spPr>
          <a:xfrm>
            <a:off x="6505575" y="3015351"/>
            <a:ext cx="4222536" cy="53340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l" hangingPunct="0">
              <a:lnSpc>
                <a:spcPct val="100000"/>
              </a:lnSpc>
            </a:pPr>
            <a:r>
              <a:rPr sz="2250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Introduction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1 copy 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19050" y="-142875"/>
            <a:ext cx="5715000" cy="7572375"/>
          </a:xfrm>
          <a:prstGeom prst="rect">
            <a:avLst/>
          </a:prstGeom>
        </p:spPr>
      </p:pic>
      <p:sp>
        <p:nvSpPr>
          <p:cNvPr id="3" name="Title"/>
          <p:cNvSpPr/>
          <p:nvPr/>
        </p:nvSpPr>
        <p:spPr>
          <a:xfrm>
            <a:off x="6198754" y="638175"/>
            <a:ext cx="6330657" cy="619412"/>
          </a:xfrm>
          <a:prstGeom prst="rect">
            <a:avLst/>
          </a:prstGeom>
        </p:spPr>
        <p:txBody>
          <a:bodyPr spcFirstLastPara="0" anchor="t" tIns="0" bIns="0" lIns="0" rIns="0"/>
          <a:lstStyle/>
          <a:p>
            <a:pPr algn="l" hangingPunct="0">
              <a:lnSpc>
                <a:spcPct val="98333"/>
              </a:lnSpc>
              <a:spcBef>
                <a:spcPct val="667"/>
              </a:spcBef>
            </a:pPr>
            <a:r>
              <a:rPr sz="4146">
                <a:latin typeface="SuperscriptNumbersFontFix"/>
                <a:ea typeface="+mn-ea"/>
                <a:cs typeface="SuperscriptNumbersFontFix"/>
              </a:rPr>
              <a:t>Why Optimize?</a:t>
            </a:r>
          </a:p>
        </p:txBody>
      </p:sp>
      <p:pic>
        <p:nvPicPr>
          <p:cNvPr id="4" name="Mahdi Soheili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3413" y="571500"/>
            <a:ext cx="4391025" cy="6115050"/>
          </a:xfrm>
          <a:prstGeom prst="rect">
            <a:avLst/>
          </a:prstGeom>
        </p:spPr>
      </p:pic>
      <p:sp>
        <p:nvSpPr>
          <p:cNvPr id="5" name="Title copy copy 7"/>
          <p:cNvSpPr/>
          <p:nvPr/>
        </p:nvSpPr>
        <p:spPr>
          <a:xfrm>
            <a:off x="6198754" y="1701668"/>
            <a:ext cx="6292917" cy="3857625"/>
          </a:xfrm>
          <a:prstGeom prst="rect">
            <a:avLst/>
          </a:prstGeom>
        </p:spPr>
        <p:txBody>
          <a:bodyPr spcFirstLastPara="0" anchor="t" tIns="0" bIns="0" lIns="0" rIns="0"/>
          <a:lstStyle/>
          <a:p>
            <a:pPr algn="l" marL="285750" indent="-2857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250">
                <a:latin typeface="SuperscriptNumbersFontFix"/>
                <a:ea typeface="+mn-ea"/>
                <a:cs typeface="SuperscriptNumbersFontFix"/>
              </a:rPr>
              <a:t/>
            </a:r>
            <a:r>
              <a:rPr sz="2250">
                <a:latin typeface="SuperscriptNumbersFontFix"/>
                <a:ea typeface="+mn-ea"/>
                <a:cs typeface="SuperscriptNumbersFontFix"/>
              </a:rPr>
              <a:t>Performance</a:t>
            </a:r>
          </a:p>
          <a:p>
            <a:pPr algn="l" marL="285750" indent="-2857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250">
                <a:latin typeface="SuperscriptNumbersFontFix"/>
                <a:ea typeface="+mn-ea"/>
                <a:cs typeface="SuperscriptNumbersFontFix"/>
              </a:rPr>
              <a:t/>
            </a:r>
            <a:r>
              <a:rPr sz="2250">
                <a:latin typeface="SuperscriptNumbersFontFix"/>
                <a:ea typeface="+mn-ea"/>
                <a:cs typeface="SuperscriptNumbersFontFix"/>
              </a:rPr>
              <a:t>Memory Usage</a:t>
            </a:r>
          </a:p>
          <a:p>
            <a:pPr algn="l" marL="285750" indent="-2857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250">
                <a:latin typeface="SuperscriptNumbersFontFix"/>
                <a:ea typeface="+mn-ea"/>
                <a:cs typeface="SuperscriptNumbersFontFix"/>
              </a:rPr>
              <a:t/>
            </a:r>
            <a:r>
              <a:rPr sz="2250">
                <a:latin typeface="SuperscriptNumbersFontFix"/>
                <a:ea typeface="+mn-ea"/>
                <a:cs typeface="SuperscriptNumbersFontFix"/>
              </a:rPr>
              <a:t>Scalability</a:t>
            </a:r>
          </a:p>
          <a:p>
            <a:pPr algn="l" marL="285750" indent="-2857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250">
                <a:latin typeface="SuperscriptNumbersFontFix"/>
                <a:ea typeface="+mn-ea"/>
                <a:cs typeface="SuperscriptNumbersFontFix"/>
              </a:rPr>
              <a:t/>
            </a:r>
            <a:r>
              <a:rPr sz="2250">
                <a:latin typeface="SuperscriptNumbersFontFix"/>
                <a:ea typeface="+mn-ea"/>
                <a:cs typeface="SuperscriptNumbersFontFix"/>
              </a:rPr>
              <a:t>Speed</a:t>
            </a:r>
          </a:p>
          <a:p>
            <a:pPr algn="l" marL="285750" indent="-2857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250">
                <a:latin typeface="SuperscriptNumbersFontFix"/>
                <a:ea typeface="+mn-ea"/>
                <a:cs typeface="SuperscriptNumbersFontFix"/>
              </a:rPr>
              <a:t/>
            </a:r>
            <a:r>
              <a:rPr sz="2250">
                <a:latin typeface="SuperscriptNumbersFontFix"/>
                <a:ea typeface="+mn-ea"/>
                <a:cs typeface="SuperscriptNumbersFontFix"/>
              </a:rPr>
              <a:t>Resource Management</a:t>
            </a:r>
          </a:p>
          <a:p>
            <a:pPr algn="l" marL="285750" indent="-2857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250">
                <a:latin typeface="SuperscriptNumbersFontFix"/>
                <a:ea typeface="+mn-ea"/>
                <a:cs typeface="SuperscriptNumbersFontFix"/>
              </a:rPr>
              <a:t/>
            </a:r>
            <a:r>
              <a:rPr sz="2250">
                <a:latin typeface="SuperscriptNumbersFontFix"/>
                <a:ea typeface="+mn-ea"/>
                <a:cs typeface="SuperscriptNumbersFontFix"/>
              </a:rPr>
              <a:t>Batch Processing</a:t>
            </a:r>
          </a:p>
          <a:p>
            <a:pPr algn="l" marL="285750" indent="-2857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250">
                <a:latin typeface="SuperscriptNumbersFontFix"/>
                <a:ea typeface="+mn-ea"/>
                <a:cs typeface="SuperscriptNumbersFontFix"/>
              </a:rPr>
              <a:t/>
            </a:r>
            <a:r>
              <a:rPr sz="2250">
                <a:latin typeface="SuperscriptNumbersFontFix"/>
                <a:ea typeface="+mn-ea"/>
                <a:cs typeface="SuperscriptNumbersFontFix"/>
              </a:rPr>
              <a:t>Productivity</a:t>
            </a:r>
          </a:p>
          <a:p>
            <a:pPr algn="l" marL="285750" indent="-2857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250">
                <a:latin typeface="SuperscriptNumbersFontFix"/>
                <a:ea typeface="+mn-ea"/>
                <a:cs typeface="SuperscriptNumbersFontFix"/>
              </a:rPr>
              <a:t/>
            </a:r>
            <a:r>
              <a:rPr sz="2250">
                <a:latin typeface="SuperscriptNumbersFontFix"/>
                <a:ea typeface="+mn-ea"/>
                <a:cs typeface="SuperscriptNumbersFontFix"/>
              </a:rPr>
              <a:t>Complex Operations</a:t>
            </a:r>
          </a:p>
          <a:p>
            <a:pPr algn="l" marL="285750" indent="-2857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250">
                <a:latin typeface="SuperscriptNumbersFontFix"/>
                <a:ea typeface="+mn-ea"/>
                <a:cs typeface="SuperscriptNumbersFontFix"/>
              </a:rPr>
              <a:t/>
            </a:r>
            <a:r>
              <a:rPr sz="2250">
                <a:latin typeface="SuperscriptNumbersFontFix"/>
                <a:ea typeface="+mn-ea"/>
                <a:cs typeface="SuperscriptNumbersFontFix"/>
              </a:rPr>
              <a:t>Real-Time Analysis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9"/>
        </a:solidFill>
        <a:effectLst/>
      </p:bgPr>
    </p:bg>
    <p:spTree>
      <p:nvGrpSpPr>
        <p:cNvPr id="1" name="Section Break 7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riç Dağlı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569934" y="-180975"/>
            <a:ext cx="6219825" cy="7499350"/>
          </a:xfrm>
          <a:prstGeom prst="rect">
            <a:avLst/>
          </a:prstGeom>
        </p:spPr>
      </p:pic>
      <p:sp>
        <p:nvSpPr>
          <p:cNvPr id="3" name="title copy"/>
          <p:cNvSpPr/>
          <p:nvPr/>
        </p:nvSpPr>
        <p:spPr>
          <a:xfrm>
            <a:off x="6505575" y="2682055"/>
            <a:ext cx="5519862" cy="1943100"/>
          </a:xfrm>
          <a:prstGeom prst="rect">
            <a:avLst/>
          </a:prstGeom>
        </p:spPr>
        <p:txBody>
          <a:bodyPr spcFirstLastPara="0" anchor="t" tIns="0" bIns="0" lIns="0" rIns="0"/>
          <a:lstStyle/>
          <a:p>
            <a:pPr algn="l" marL="323850" indent="-3238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550">
                <a:latin typeface="SuperscriptNumbersFontFix"/>
                <a:ea typeface="+mn-ea"/>
                <a:cs typeface="SuperscriptNumbersFontFix"/>
              </a:rPr>
              <a:t/>
            </a:r>
            <a:r>
              <a:rPr sz="2550">
                <a:latin typeface="SuperscriptNumbersFontFix"/>
                <a:ea typeface="+mn-ea"/>
                <a:cs typeface="SuperscriptNumbersFontFix"/>
              </a:rPr>
              <a:t>Downcast datatypes</a:t>
            </a:r>
          </a:p>
          <a:p>
            <a:pPr algn="l" marL="323850" indent="-3238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550">
                <a:latin typeface="SuperscriptNumbersFontFix"/>
                <a:ea typeface="+mn-ea"/>
                <a:cs typeface="SuperscriptNumbersFontFix"/>
              </a:rPr>
              <a:t/>
            </a:r>
            <a:r>
              <a:rPr sz="2550">
                <a:latin typeface="SuperscriptNumbersFontFix"/>
                <a:ea typeface="+mn-ea"/>
                <a:cs typeface="SuperscriptNumbersFontFix"/>
              </a:rPr>
              <a:t>Faster lookups</a:t>
            </a:r>
          </a:p>
          <a:p>
            <a:pPr algn="l" marL="323850" indent="-3238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550">
                <a:latin typeface="SuperscriptNumbersFontFix"/>
                <a:ea typeface="+mn-ea"/>
                <a:cs typeface="SuperscriptNumbersFontFix"/>
              </a:rPr>
              <a:t/>
            </a:r>
            <a:r>
              <a:rPr sz="2550">
                <a:latin typeface="SuperscriptNumbersFontFix"/>
                <a:ea typeface="+mn-ea"/>
                <a:cs typeface="SuperscriptNumbersFontFix"/>
              </a:rPr>
              <a:t>Avoid creating copy</a:t>
            </a:r>
          </a:p>
          <a:p>
            <a:pPr algn="l" marL="323850" indent="-3238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550">
                <a:latin typeface="SuperscriptNumbersFontFix"/>
                <a:ea typeface="+mn-ea"/>
                <a:cs typeface="SuperscriptNumbersFontFix"/>
              </a:rPr>
              <a:t/>
            </a:r>
            <a:r>
              <a:rPr sz="2550">
                <a:latin typeface="SuperscriptNumbersFontFix"/>
                <a:ea typeface="+mn-ea"/>
                <a:cs typeface="SuperscriptNumbersFontFix"/>
              </a:rPr>
              <a:t>Filter before merge/join/concat</a:t>
            </a:r>
          </a:p>
        </p:txBody>
      </p:sp>
      <p:sp>
        <p:nvSpPr>
          <p:cNvPr id="4" name="Title copy 1"/>
          <p:cNvSpPr/>
          <p:nvPr/>
        </p:nvSpPr>
        <p:spPr>
          <a:xfrm>
            <a:off x="7458075" y="476250"/>
            <a:ext cx="4905375" cy="722647"/>
          </a:xfrm>
          <a:prstGeom prst="rect">
            <a:avLst/>
          </a:prstGeom>
        </p:spPr>
        <p:txBody>
          <a:bodyPr spcFirstLastPara="0" anchor="t" tIns="0" bIns="0" lIns="0" rIns="0"/>
          <a:lstStyle/>
          <a:p>
            <a:pPr algn="r" hangingPunct="0">
              <a:lnSpc>
                <a:spcPct val="98333"/>
              </a:lnSpc>
              <a:spcBef>
                <a:spcPct val="667"/>
              </a:spcBef>
            </a:pPr>
            <a:r>
              <a:rPr sz="4796">
                <a:latin typeface="SuperscriptNumbersFontFix"/>
                <a:ea typeface="+mn-ea"/>
                <a:cs typeface="SuperscriptNumbersFontFix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9"/>
        </a:solidFill>
        <a:effectLst/>
      </p:bgPr>
    </p:bg>
    <p:spTree>
      <p:nvGrpSpPr>
        <p:cNvPr id="1" name="Section Break 7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riç Dağlı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569934" y="-180975"/>
            <a:ext cx="6219825" cy="7499350"/>
          </a:xfrm>
          <a:prstGeom prst="rect">
            <a:avLst/>
          </a:prstGeom>
        </p:spPr>
      </p:pic>
      <p:sp>
        <p:nvSpPr>
          <p:cNvPr id="3" name="Title copy 1"/>
          <p:cNvSpPr/>
          <p:nvPr/>
        </p:nvSpPr>
        <p:spPr>
          <a:xfrm>
            <a:off x="5114925" y="476250"/>
            <a:ext cx="7248525" cy="722647"/>
          </a:xfrm>
          <a:prstGeom prst="rect">
            <a:avLst/>
          </a:prstGeom>
        </p:spPr>
        <p:txBody>
          <a:bodyPr spcFirstLastPara="0" anchor="t" tIns="0" bIns="0" lIns="0" rIns="0"/>
          <a:lstStyle/>
          <a:p>
            <a:pPr algn="r" hangingPunct="0">
              <a:lnSpc>
                <a:spcPct val="98333"/>
              </a:lnSpc>
              <a:spcBef>
                <a:spcPct val="667"/>
              </a:spcBef>
            </a:pPr>
            <a:r>
              <a:rPr sz="4796">
                <a:latin typeface="SuperscriptNumbersFontFix"/>
                <a:ea typeface="+mn-ea"/>
                <a:cs typeface="SuperscriptNumbersFontFix"/>
              </a:rPr>
              <a:t>Advanced Techniques</a:t>
            </a:r>
          </a:p>
        </p:txBody>
      </p:sp>
      <p:sp>
        <p:nvSpPr>
          <p:cNvPr id="4" name="title copy"/>
          <p:cNvSpPr/>
          <p:nvPr/>
        </p:nvSpPr>
        <p:spPr>
          <a:xfrm>
            <a:off x="6505575" y="2682055"/>
            <a:ext cx="5519862" cy="1943100"/>
          </a:xfrm>
          <a:prstGeom prst="rect">
            <a:avLst/>
          </a:prstGeom>
        </p:spPr>
        <p:txBody>
          <a:bodyPr spcFirstLastPara="0" anchor="t" tIns="0" bIns="0" lIns="0" rIns="0"/>
          <a:lstStyle/>
          <a:p>
            <a:pPr algn="l" marL="323850" indent="-3238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550">
                <a:latin typeface="SuperscriptNumbersFontFix"/>
                <a:ea typeface="+mn-ea"/>
                <a:cs typeface="SuperscriptNumbersFontFix"/>
              </a:rPr>
              <a:t/>
            </a:r>
            <a:r>
              <a:rPr sz="2550">
                <a:latin typeface="SuperscriptNumbersFontFix"/>
                <a:ea typeface="+mn-ea"/>
                <a:cs typeface="SuperscriptNumbersFontFix"/>
              </a:rPr>
              <a:t>Chunking</a:t>
            </a:r>
          </a:p>
          <a:p>
            <a:pPr algn="l" marL="323850" indent="-3238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550">
                <a:latin typeface="SuperscriptNumbersFontFix"/>
                <a:ea typeface="+mn-ea"/>
                <a:cs typeface="SuperscriptNumbersFontFix"/>
              </a:rPr>
              <a:t/>
            </a:r>
            <a:r>
              <a:rPr sz="2550">
                <a:latin typeface="SuperscriptNumbersFontFix"/>
                <a:ea typeface="+mn-ea"/>
                <a:cs typeface="SuperscriptNumbersFontFix"/>
              </a:rPr>
              <a:t>Indexing</a:t>
            </a:r>
          </a:p>
          <a:p>
            <a:pPr algn="l" marL="323850" indent="-3238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550">
                <a:latin typeface="SuperscriptNumbersFontFix"/>
                <a:ea typeface="+mn-ea"/>
                <a:cs typeface="SuperscriptNumbersFontFix"/>
              </a:rPr>
              <a:t/>
            </a:r>
            <a:r>
              <a:rPr sz="2550">
                <a:latin typeface="SuperscriptNumbersFontFix"/>
                <a:ea typeface="+mn-ea"/>
                <a:cs typeface="SuperscriptNumbersFontFix"/>
              </a:rPr>
              <a:t>Vectorized operation</a:t>
            </a:r>
          </a:p>
          <a:p>
            <a:pPr algn="l" marL="323850" indent="-323850" hangingPunct="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sz="2550">
                <a:latin typeface="SuperscriptNumbersFontFix"/>
                <a:ea typeface="+mn-ea"/>
                <a:cs typeface="SuperscriptNumbersFontFix"/>
              </a:rPr>
              <a:t/>
            </a:r>
            <a:r>
              <a:rPr sz="2550">
                <a:latin typeface="SuperscriptNumbersFontFix"/>
                <a:ea typeface="+mn-ea"/>
                <a:cs typeface="SuperscriptNumbersFontFix"/>
              </a:rPr>
              <a:t>Memory Profiling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Introduction 6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1 copy 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083327" y="2789319"/>
            <a:ext cx="4847605" cy="4072852"/>
          </a:xfrm>
          <a:prstGeom prst="rect">
            <a:avLst/>
          </a:prstGeom>
        </p:spPr>
      </p:pic>
      <p:sp>
        <p:nvSpPr>
          <p:cNvPr id="3" name="Body text copy"/>
          <p:cNvSpPr/>
          <p:nvPr/>
        </p:nvSpPr>
        <p:spPr>
          <a:xfrm>
            <a:off x="8420857" y="3511725"/>
            <a:ext cx="6642138" cy="288966"/>
          </a:xfrm>
          <a:prstGeom prst="rect">
            <a:avLst/>
          </a:prstGeom>
        </p:spPr>
        <p:txBody>
          <a:bodyPr spcFirstLastPara="0" anchor="t" tIns="0" bIns="0" lIns="0" rIns="0"/>
          <a:lstStyle/>
          <a:p>
            <a:pPr algn="l" hangingPunct="0">
              <a:lnSpc>
                <a:spcPct val="75000"/>
              </a:lnSpc>
              <a:spcBef>
                <a:spcPct val="10000"/>
              </a:spcBef>
            </a:pPr>
            <a:r>
              <a:rPr sz="2528" b="1" spc="169">
                <a:latin typeface="SuperscriptNumbersFontFix"/>
                <a:ea typeface="+mn-ea"/>
                <a:cs typeface="SuperscriptNumbersFontFix"/>
              </a:rPr>
              <a:t>USE CASE</a:t>
            </a:r>
          </a:p>
        </p:txBody>
      </p:sp>
      <p:sp>
        <p:nvSpPr>
          <p:cNvPr id="4" name=""/>
          <p:cNvSpPr/>
          <p:nvPr/>
        </p:nvSpPr>
        <p:spPr>
          <a:xfrm>
            <a:off x="7758946" y="4284642"/>
            <a:ext cx="3458267" cy="1043574"/>
          </a:xfrm>
          <a:prstGeom prst="rect">
            <a:avLst/>
          </a:prstGeom>
        </p:spPr>
        <p:txBody>
          <a:bodyPr spcFirstLastPara="0" anchor="t" tIns="113432" bIns="0" lIns="113432" rIns="113432"/>
          <a:lstStyle/>
          <a:p>
            <a:pPr algn="l" hangingPunct="0">
              <a:lnSpc>
                <a:spcPct val="100000"/>
              </a:lnSpc>
            </a:pPr>
            <a:r>
              <a:rPr sz="2679">
                <a:solidFill>
                  <a:srgbClr val="717274"/>
                </a:solidFill>
                <a:latin typeface="SuperscriptNumbersFontFix"/>
                <a:ea typeface="+mn-ea"/>
                <a:cs typeface="SuperscriptNumbersFontFix"/>
              </a:rPr>
              <a:t>Reading large CSV file using chunking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Any questions?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3992766" y="6610350"/>
            <a:ext cx="5025618" cy="40005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1350" spc="75" cap="all">
                <a:solidFill>
                  <a:srgbClr val="162046"/>
                </a:solidFill>
                <a:latin typeface="Montserrat"/>
                <a:ea typeface="+mn-ea"/>
                <a:cs typeface="Montserrat"/>
              </a:rPr>
              <a:t>Webinar Presentation</a:t>
            </a:r>
          </a:p>
        </p:txBody>
      </p:sp>
      <p:pic>
        <p:nvPicPr>
          <p:cNvPr id="3" name="leungchopan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6241"/>
            <a:ext cx="7849866" cy="7308959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6275133" y="2783805"/>
            <a:ext cx="8228024" cy="742950"/>
          </a:xfrm>
          <a:prstGeom prst="rect">
            <a:avLst/>
          </a:prstGeom>
        </p:spPr>
        <p:txBody>
          <a:bodyPr spcFirstLastPara="0" anchor="t" tIns="95250" bIns="0" lIns="95250" rIns="95250"/>
          <a:lstStyle/>
          <a:p>
            <a:pPr algn="ctr" hangingPunct="0">
              <a:lnSpc>
                <a:spcPct val="100000"/>
              </a:lnSpc>
            </a:pPr>
            <a:r>
              <a:rPr sz="3600" b="1">
                <a:solidFill>
                  <a:srgbClr val="162046"/>
                </a:solidFill>
                <a:latin typeface="SuperscriptNumbersFontFix"/>
                <a:ea typeface="+mn-ea"/>
                <a:cs typeface="SuperscriptNumbersFontFix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creator>Visme</dc:creator>
  <cp:lastModifiedBy/>
  <cp:revision>5</cp:revision>
  <dcterms:created xsi:type="dcterms:W3CDTF">2024-10-18T10:56:20+00:00</dcterms:created>
  <dcterms:modified xsi:type="dcterms:W3CDTF">2024-10-18T10:56:20+00:00</dcterms:modified>
</cp:coreProperties>
</file>